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Nunito"/>
      <p:regular r:id="rId32"/>
      <p:bold r:id="rId33"/>
      <p:italic r:id="rId34"/>
      <p:boldItalic r:id="rId35"/>
    </p:embeddedFont>
    <p:embeddedFont>
      <p:font typeface="Maven Pro"/>
      <p:regular r:id="rId36"/>
      <p:bold r:id="rId37"/>
    </p:embeddedFont>
    <p:embeddedFont>
      <p:font typeface="Lora"/>
      <p:regular r:id="rId38"/>
      <p:bold r:id="rId39"/>
      <p:italic r:id="rId40"/>
      <p:boldItalic r:id="rId41"/>
    </p:embeddedFont>
    <p:embeddedFont>
      <p:font typeface="Pacifico"/>
      <p:regular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italic.fntdata"/><Relationship Id="rId20" Type="http://schemas.openxmlformats.org/officeDocument/2006/relationships/slide" Target="slides/slide15.xml"/><Relationship Id="rId42" Type="http://schemas.openxmlformats.org/officeDocument/2006/relationships/font" Target="fonts/Pacifico-regular.fntdata"/><Relationship Id="rId41" Type="http://schemas.openxmlformats.org/officeDocument/2006/relationships/font" Target="fonts/Lora-boldItalic.fntdata"/><Relationship Id="rId22" Type="http://schemas.openxmlformats.org/officeDocument/2006/relationships/slide" Target="slides/slide17.xml"/><Relationship Id="rId44" Type="http://schemas.openxmlformats.org/officeDocument/2006/relationships/font" Target="fonts/Oswald-bold.fntdata"/><Relationship Id="rId21" Type="http://schemas.openxmlformats.org/officeDocument/2006/relationships/slide" Target="slides/slide16.xml"/><Relationship Id="rId43" Type="http://schemas.openxmlformats.org/officeDocument/2006/relationships/font" Target="fonts/Oswald-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MavenPro-bold.fntdata"/><Relationship Id="rId14" Type="http://schemas.openxmlformats.org/officeDocument/2006/relationships/slide" Target="slides/slide9.xml"/><Relationship Id="rId36" Type="http://schemas.openxmlformats.org/officeDocument/2006/relationships/font" Target="fonts/MavenPro-regular.fntdata"/><Relationship Id="rId17" Type="http://schemas.openxmlformats.org/officeDocument/2006/relationships/slide" Target="slides/slide12.xml"/><Relationship Id="rId39" Type="http://schemas.openxmlformats.org/officeDocument/2006/relationships/font" Target="fonts/Lora-bold.fntdata"/><Relationship Id="rId16" Type="http://schemas.openxmlformats.org/officeDocument/2006/relationships/slide" Target="slides/slide11.xml"/><Relationship Id="rId38" Type="http://schemas.openxmlformats.org/officeDocument/2006/relationships/font" Target="fonts/Lor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4e2ead86a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4e2ead86a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4f100ff4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4f100ff4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4f100ff4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4f100ff4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4f100ff4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4f100ff4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4f100ff4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4f100ff4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4f100ff4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4f100ff4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4f100ff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4f100f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4f100ff4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4f100ff4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4f100ff4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4f100ff4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4f100ff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4f100ff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4f100ff4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4f100ff4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4f100ff4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4f100ff4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4f100ff4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4f100ff4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4f100ff4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4f100ff4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4e2ead86a_1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4e2ead86a_1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4f100ff4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e4f100ff4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e4f100ff4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e4f100ff4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4e2ead86a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4e2ead86a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4f100ff4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4f100ff4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4e2ead86a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4e2ead86a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4e2ead86a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4e2ead86a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4e2ead86a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4e2ead86a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4e2ead86a_1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4e2ead86a_1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4f100ff4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4f100ff4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4e2ead86a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4e2ead86a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1.jpg"/><Relationship Id="rId4" Type="http://schemas.openxmlformats.org/officeDocument/2006/relationships/image" Target="../media/image30.jp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environment-friend.netlify.app/#hom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51442" y="0"/>
            <a:ext cx="9246881"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22"/>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23"/>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27"/>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28"/>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29"/>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nvSpPr>
        <p:spPr>
          <a:xfrm>
            <a:off x="294350" y="3097875"/>
            <a:ext cx="6666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CE5CD"/>
                </a:solidFill>
                <a:latin typeface="Lora"/>
                <a:ea typeface="Lora"/>
                <a:cs typeface="Lora"/>
                <a:sym typeface="Lora"/>
              </a:rPr>
              <a:t>GAURAV KHATER (1CR20CS065)</a:t>
            </a:r>
            <a:endParaRPr sz="2000">
              <a:solidFill>
                <a:srgbClr val="FCE5CD"/>
              </a:solidFill>
              <a:latin typeface="Lora"/>
              <a:ea typeface="Lora"/>
              <a:cs typeface="Lora"/>
              <a:sym typeface="Lora"/>
            </a:endParaRPr>
          </a:p>
          <a:p>
            <a:pPr indent="0" lvl="0" marL="0" rtl="0" algn="l">
              <a:spcBef>
                <a:spcPts val="0"/>
              </a:spcBef>
              <a:spcAft>
                <a:spcPts val="0"/>
              </a:spcAft>
              <a:buNone/>
            </a:pPr>
            <a:r>
              <a:rPr lang="en" sz="2000">
                <a:solidFill>
                  <a:srgbClr val="FCE5CD"/>
                </a:solidFill>
                <a:latin typeface="Lora"/>
                <a:ea typeface="Lora"/>
                <a:cs typeface="Lora"/>
                <a:sym typeface="Lora"/>
              </a:rPr>
              <a:t>CHANDRA PRATAP SINGH CHAUHAN (1CR20CS043)</a:t>
            </a:r>
            <a:endParaRPr sz="2000">
              <a:solidFill>
                <a:srgbClr val="FCE5CD"/>
              </a:solidFill>
              <a:latin typeface="Lora"/>
              <a:ea typeface="Lora"/>
              <a:cs typeface="Lora"/>
              <a:sym typeface="Lora"/>
            </a:endParaRPr>
          </a:p>
          <a:p>
            <a:pPr indent="0" lvl="0" marL="0" rtl="0" algn="l">
              <a:spcBef>
                <a:spcPts val="0"/>
              </a:spcBef>
              <a:spcAft>
                <a:spcPts val="0"/>
              </a:spcAft>
              <a:buNone/>
            </a:pPr>
            <a:r>
              <a:rPr lang="en" sz="2000">
                <a:solidFill>
                  <a:srgbClr val="FCE5CD"/>
                </a:solidFill>
                <a:latin typeface="Lora"/>
                <a:ea typeface="Lora"/>
                <a:cs typeface="Lora"/>
                <a:sym typeface="Lora"/>
              </a:rPr>
              <a:t>KUMAR SATWIK (1CR20IS086)</a:t>
            </a:r>
            <a:endParaRPr sz="2000">
              <a:solidFill>
                <a:srgbClr val="FCE5CD"/>
              </a:solidFill>
              <a:latin typeface="Lora"/>
              <a:ea typeface="Lora"/>
              <a:cs typeface="Lora"/>
              <a:sym typeface="Lora"/>
            </a:endParaRPr>
          </a:p>
          <a:p>
            <a:pPr indent="0" lvl="0" marL="0" rtl="0" algn="l">
              <a:spcBef>
                <a:spcPts val="0"/>
              </a:spcBef>
              <a:spcAft>
                <a:spcPts val="0"/>
              </a:spcAft>
              <a:buNone/>
            </a:pPr>
            <a:r>
              <a:rPr lang="en" sz="2000">
                <a:solidFill>
                  <a:srgbClr val="FCE5CD"/>
                </a:solidFill>
                <a:latin typeface="Lora"/>
                <a:ea typeface="Lora"/>
                <a:cs typeface="Lora"/>
                <a:sym typeface="Lora"/>
              </a:rPr>
              <a:t>HARSHENDU MAHTO (1CR20CS077)</a:t>
            </a:r>
            <a:endParaRPr sz="2000">
              <a:solidFill>
                <a:srgbClr val="FCE5CD"/>
              </a:solidFill>
              <a:latin typeface="Lora"/>
              <a:ea typeface="Lora"/>
              <a:cs typeface="Lora"/>
              <a:sym typeface="Lora"/>
            </a:endParaRPr>
          </a:p>
          <a:p>
            <a:pPr indent="0" lvl="0" marL="0" rtl="0" algn="l">
              <a:spcBef>
                <a:spcPts val="0"/>
              </a:spcBef>
              <a:spcAft>
                <a:spcPts val="0"/>
              </a:spcAft>
              <a:buNone/>
            </a:pPr>
            <a:r>
              <a:t/>
            </a:r>
            <a:endParaRPr sz="2000">
              <a:solidFill>
                <a:srgbClr val="FCE5CD"/>
              </a:solidFill>
              <a:latin typeface="Impact"/>
              <a:ea typeface="Impact"/>
              <a:cs typeface="Impact"/>
              <a:sym typeface="Impact"/>
            </a:endParaRPr>
          </a:p>
        </p:txBody>
      </p:sp>
      <p:sp>
        <p:nvSpPr>
          <p:cNvPr id="283" name="Google Shape;283;p14"/>
          <p:cNvSpPr txBox="1"/>
          <p:nvPr/>
        </p:nvSpPr>
        <p:spPr>
          <a:xfrm>
            <a:off x="1694850" y="1431700"/>
            <a:ext cx="5754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rgbClr val="FFF2CC"/>
                </a:solidFill>
                <a:latin typeface="Impact"/>
                <a:ea typeface="Impact"/>
                <a:cs typeface="Impact"/>
                <a:sym typeface="Impact"/>
              </a:rPr>
              <a:t>TEAM MEMBERS</a:t>
            </a:r>
            <a:endParaRPr sz="3100">
              <a:solidFill>
                <a:srgbClr val="FFF2CC"/>
              </a:solidFill>
              <a:latin typeface="Impact"/>
              <a:ea typeface="Impact"/>
              <a:cs typeface="Impact"/>
              <a:sym typeface="Impact"/>
            </a:endParaRPr>
          </a:p>
        </p:txBody>
      </p:sp>
      <p:sp>
        <p:nvSpPr>
          <p:cNvPr id="284" name="Google Shape;284;p14"/>
          <p:cNvSpPr txBox="1"/>
          <p:nvPr/>
        </p:nvSpPr>
        <p:spPr>
          <a:xfrm>
            <a:off x="2592600" y="364950"/>
            <a:ext cx="3958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rgbClr val="FFF2CC"/>
                </a:solidFill>
                <a:latin typeface="Trebuchet MS"/>
                <a:ea typeface="Trebuchet MS"/>
                <a:cs typeface="Trebuchet MS"/>
                <a:sym typeface="Trebuchet MS"/>
              </a:rPr>
              <a:t>HackOverflow</a:t>
            </a:r>
            <a:endParaRPr b="1" sz="4000">
              <a:solidFill>
                <a:srgbClr val="FFF2CC"/>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34"/>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35"/>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6"/>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99" name="Google Shape;399;p36"/>
          <p:cNvPicPr preferRelativeResize="0"/>
          <p:nvPr/>
        </p:nvPicPr>
        <p:blipFill>
          <a:blip r:embed="rId3">
            <a:alphaModFix/>
          </a:blip>
          <a:stretch>
            <a:fillRect/>
          </a:stretch>
        </p:blipFill>
        <p:spPr>
          <a:xfrm>
            <a:off x="0" y="2509"/>
            <a:ext cx="9144001" cy="5140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7"/>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05" name="Google Shape;405;p37"/>
          <p:cNvPicPr preferRelativeResize="0"/>
          <p:nvPr/>
        </p:nvPicPr>
        <p:blipFill>
          <a:blip r:embed="rId3">
            <a:alphaModFix/>
          </a:blip>
          <a:stretch>
            <a:fillRect/>
          </a:stretch>
        </p:blipFill>
        <p:spPr>
          <a:xfrm>
            <a:off x="0" y="2519"/>
            <a:ext cx="9144001" cy="51409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38"/>
          <p:cNvSpPr txBox="1"/>
          <p:nvPr/>
        </p:nvSpPr>
        <p:spPr>
          <a:xfrm>
            <a:off x="2564900" y="123775"/>
            <a:ext cx="4647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200">
                <a:solidFill>
                  <a:srgbClr val="9900FF"/>
                </a:solidFill>
                <a:latin typeface="Pacifico"/>
                <a:ea typeface="Pacifico"/>
                <a:cs typeface="Pacifico"/>
                <a:sym typeface="Pacifico"/>
              </a:rPr>
              <a:t>Responsive Website</a:t>
            </a:r>
            <a:endParaRPr b="1" i="1" sz="2200">
              <a:solidFill>
                <a:srgbClr val="9900FF"/>
              </a:solidFill>
              <a:latin typeface="Pacifico"/>
              <a:ea typeface="Pacifico"/>
              <a:cs typeface="Pacifico"/>
              <a:sym typeface="Pacifico"/>
            </a:endParaRPr>
          </a:p>
        </p:txBody>
      </p:sp>
      <p:sp>
        <p:nvSpPr>
          <p:cNvPr id="411" name="Google Shape;411;p38"/>
          <p:cNvSpPr txBox="1"/>
          <p:nvPr/>
        </p:nvSpPr>
        <p:spPr>
          <a:xfrm>
            <a:off x="6410250" y="4585800"/>
            <a:ext cx="201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00FF"/>
                </a:solidFill>
                <a:latin typeface="Comic Sans MS"/>
                <a:ea typeface="Comic Sans MS"/>
                <a:cs typeface="Comic Sans MS"/>
                <a:sym typeface="Comic Sans MS"/>
              </a:rPr>
              <a:t>Website on Phone</a:t>
            </a:r>
            <a:endParaRPr b="1">
              <a:solidFill>
                <a:srgbClr val="9900FF"/>
              </a:solidFill>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p:txBody>
      </p:sp>
      <p:pic>
        <p:nvPicPr>
          <p:cNvPr id="412" name="Google Shape;412;p38"/>
          <p:cNvPicPr preferRelativeResize="0"/>
          <p:nvPr/>
        </p:nvPicPr>
        <p:blipFill>
          <a:blip r:embed="rId4">
            <a:alphaModFix/>
          </a:blip>
          <a:stretch>
            <a:fillRect/>
          </a:stretch>
        </p:blipFill>
        <p:spPr>
          <a:xfrm>
            <a:off x="6410250" y="816988"/>
            <a:ext cx="1647450" cy="3661000"/>
          </a:xfrm>
          <a:prstGeom prst="rect">
            <a:avLst/>
          </a:prstGeom>
          <a:noFill/>
          <a:ln>
            <a:noFill/>
          </a:ln>
        </p:spPr>
      </p:pic>
      <p:pic>
        <p:nvPicPr>
          <p:cNvPr id="413" name="Google Shape;413;p38"/>
          <p:cNvPicPr preferRelativeResize="0"/>
          <p:nvPr/>
        </p:nvPicPr>
        <p:blipFill>
          <a:blip r:embed="rId5">
            <a:alphaModFix/>
          </a:blip>
          <a:stretch>
            <a:fillRect/>
          </a:stretch>
        </p:blipFill>
        <p:spPr>
          <a:xfrm>
            <a:off x="617925" y="646975"/>
            <a:ext cx="3727797" cy="419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ctrTitle"/>
          </p:nvPr>
        </p:nvSpPr>
        <p:spPr>
          <a:xfrm>
            <a:off x="418800" y="1396050"/>
            <a:ext cx="8306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u="sng">
                <a:solidFill>
                  <a:schemeClr val="hlink"/>
                </a:solidFill>
                <a:latin typeface="Courier New"/>
                <a:ea typeface="Courier New"/>
                <a:cs typeface="Courier New"/>
                <a:sym typeface="Courier New"/>
                <a:hlinkClick r:id="rId3"/>
              </a:rPr>
              <a:t>https://environment-friend.netlify.app/#home</a:t>
            </a:r>
            <a:endParaRPr sz="2400">
              <a:latin typeface="Courier New"/>
              <a:ea typeface="Courier New"/>
              <a:cs typeface="Courier New"/>
              <a:sym typeface="Courier New"/>
            </a:endParaRPr>
          </a:p>
        </p:txBody>
      </p:sp>
      <p:sp>
        <p:nvSpPr>
          <p:cNvPr id="290" name="Google Shape;290;p15"/>
          <p:cNvSpPr txBox="1"/>
          <p:nvPr>
            <p:ph idx="1" type="subTitle"/>
          </p:nvPr>
        </p:nvSpPr>
        <p:spPr>
          <a:xfrm>
            <a:off x="2402750" y="589025"/>
            <a:ext cx="4255500" cy="695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sz="2600">
                <a:latin typeface="Pacifico"/>
                <a:ea typeface="Pacifico"/>
                <a:cs typeface="Pacifico"/>
                <a:sym typeface="Pacifico"/>
              </a:rPr>
              <a:t>Website</a:t>
            </a:r>
            <a:endParaRPr i="1" sz="2600">
              <a:latin typeface="Pacifico"/>
              <a:ea typeface="Pacifico"/>
              <a:cs typeface="Pacifico"/>
              <a:sym typeface="Pacific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4" name="Shape 294"/>
        <p:cNvGrpSpPr/>
        <p:nvPr/>
      </p:nvGrpSpPr>
      <p:grpSpPr>
        <a:xfrm>
          <a:off x="0" y="0"/>
          <a:ext cx="0" cy="0"/>
          <a:chOff x="0" y="0"/>
          <a:chExt cx="0" cy="0"/>
        </a:xfrm>
      </p:grpSpPr>
      <p:sp>
        <p:nvSpPr>
          <p:cNvPr id="295" name="Google Shape;295;p16"/>
          <p:cNvSpPr txBox="1"/>
          <p:nvPr>
            <p:ph type="ctrTitle"/>
          </p:nvPr>
        </p:nvSpPr>
        <p:spPr>
          <a:xfrm>
            <a:off x="2244700" y="99795"/>
            <a:ext cx="4255500" cy="1175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PROBLEM STATEMENT</a:t>
            </a:r>
            <a:endParaRPr/>
          </a:p>
        </p:txBody>
      </p:sp>
      <p:sp>
        <p:nvSpPr>
          <p:cNvPr id="296" name="Google Shape;296;p16"/>
          <p:cNvSpPr txBox="1"/>
          <p:nvPr>
            <p:ph idx="1" type="subTitle"/>
          </p:nvPr>
        </p:nvSpPr>
        <p:spPr>
          <a:xfrm>
            <a:off x="512900" y="1480825"/>
            <a:ext cx="78246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Comic Sans MS"/>
                <a:ea typeface="Comic Sans MS"/>
                <a:cs typeface="Comic Sans MS"/>
                <a:sym typeface="Comic Sans MS"/>
              </a:rPr>
              <a:t> REDUCE,REUSE AND RECYCLE </a:t>
            </a:r>
            <a:endParaRPr b="1" sz="2000">
              <a:latin typeface="Comic Sans MS"/>
              <a:ea typeface="Comic Sans MS"/>
              <a:cs typeface="Comic Sans MS"/>
              <a:sym typeface="Comic Sans MS"/>
            </a:endParaRPr>
          </a:p>
          <a:p>
            <a:pPr indent="0" lvl="0" marL="0" rtl="0" algn="ctr">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1700"/>
              <a:t>India has a massive problem in relation to the wastage and disposal of goods. We desperately need to adopt more measures in our day to day life to help curb the environmental disaster that this could bring about. Your task is to design an app/website that helps tackle this problem via informing and helping the consumer with regard to the know-how and execution of this broader idea. The system should keep a track on the statistics of used,unused and wasted goods to help the user understand his/her day to day need and cut down on over production and bring about a conserved change without harming any interest of the consumers.</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0" name="Shape 300"/>
        <p:cNvGrpSpPr/>
        <p:nvPr/>
      </p:nvGrpSpPr>
      <p:grpSpPr>
        <a:xfrm>
          <a:off x="0" y="0"/>
          <a:ext cx="0" cy="0"/>
          <a:chOff x="0" y="0"/>
          <a:chExt cx="0" cy="0"/>
        </a:xfrm>
      </p:grpSpPr>
      <p:sp>
        <p:nvSpPr>
          <p:cNvPr id="301" name="Google Shape;301;p17"/>
          <p:cNvSpPr txBox="1"/>
          <p:nvPr>
            <p:ph type="ctrTitle"/>
          </p:nvPr>
        </p:nvSpPr>
        <p:spPr>
          <a:xfrm>
            <a:off x="3436050" y="1072561"/>
            <a:ext cx="2001300" cy="73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300"/>
              <a:t>FEATURES</a:t>
            </a:r>
            <a:endParaRPr sz="2300"/>
          </a:p>
        </p:txBody>
      </p:sp>
      <p:sp>
        <p:nvSpPr>
          <p:cNvPr id="302" name="Google Shape;302;p17"/>
          <p:cNvSpPr txBox="1"/>
          <p:nvPr>
            <p:ph idx="1" type="subTitle"/>
          </p:nvPr>
        </p:nvSpPr>
        <p:spPr>
          <a:xfrm>
            <a:off x="2207350" y="1841750"/>
            <a:ext cx="5566500" cy="2401200"/>
          </a:xfrm>
          <a:prstGeom prst="rect">
            <a:avLst/>
          </a:prstGeom>
        </p:spPr>
        <p:txBody>
          <a:bodyPr anchorCtr="0" anchor="t" bIns="91425" lIns="91425" spcFirstLastPara="1" rIns="91425" wrap="square" tIns="91425">
            <a:noAutofit/>
          </a:bodyPr>
          <a:lstStyle/>
          <a:p>
            <a:pPr indent="-342900" lvl="0" marL="457200" rtl="0" algn="l">
              <a:lnSpc>
                <a:spcPct val="80000"/>
              </a:lnSpc>
              <a:spcBef>
                <a:spcPts val="0"/>
              </a:spcBef>
              <a:spcAft>
                <a:spcPts val="0"/>
              </a:spcAft>
              <a:buSzPts val="1800"/>
              <a:buAutoNum type="arabicParenR"/>
            </a:pPr>
            <a:r>
              <a:rPr lang="en" sz="1800"/>
              <a:t>Chatbot Integration.</a:t>
            </a:r>
            <a:endParaRPr sz="1800"/>
          </a:p>
          <a:p>
            <a:pPr indent="0" lvl="0" marL="0" rtl="0" algn="l">
              <a:lnSpc>
                <a:spcPct val="80000"/>
              </a:lnSpc>
              <a:spcBef>
                <a:spcPts val="0"/>
              </a:spcBef>
              <a:spcAft>
                <a:spcPts val="0"/>
              </a:spcAft>
              <a:buNone/>
            </a:pPr>
            <a:r>
              <a:t/>
            </a:r>
            <a:endParaRPr sz="1800"/>
          </a:p>
          <a:p>
            <a:pPr indent="-342900" lvl="0" marL="457200" rtl="0" algn="l">
              <a:lnSpc>
                <a:spcPct val="80000"/>
              </a:lnSpc>
              <a:spcBef>
                <a:spcPts val="0"/>
              </a:spcBef>
              <a:spcAft>
                <a:spcPts val="0"/>
              </a:spcAft>
              <a:buSzPts val="1800"/>
              <a:buAutoNum type="arabicParenR"/>
            </a:pPr>
            <a:r>
              <a:rPr lang="en" sz="1800"/>
              <a:t>Multi-page Website which includes sections like home,about,effects,stats,volunteer.</a:t>
            </a:r>
            <a:endParaRPr sz="1800"/>
          </a:p>
          <a:p>
            <a:pPr indent="0" lvl="0" marL="0" rtl="0" algn="l">
              <a:lnSpc>
                <a:spcPct val="80000"/>
              </a:lnSpc>
              <a:spcBef>
                <a:spcPts val="0"/>
              </a:spcBef>
              <a:spcAft>
                <a:spcPts val="0"/>
              </a:spcAft>
              <a:buNone/>
            </a:pPr>
            <a:r>
              <a:t/>
            </a:r>
            <a:endParaRPr sz="1800"/>
          </a:p>
          <a:p>
            <a:pPr indent="-342900" lvl="0" marL="457200" rtl="0" algn="l">
              <a:lnSpc>
                <a:spcPct val="80000"/>
              </a:lnSpc>
              <a:spcBef>
                <a:spcPts val="0"/>
              </a:spcBef>
              <a:spcAft>
                <a:spcPts val="0"/>
              </a:spcAft>
              <a:buSzPts val="1800"/>
              <a:buAutoNum type="arabicParenR"/>
            </a:pPr>
            <a:r>
              <a:rPr lang="en" sz="1800"/>
              <a:t>Responsive</a:t>
            </a:r>
            <a:r>
              <a:rPr lang="en" sz="1800"/>
              <a:t> Website.</a:t>
            </a:r>
            <a:endParaRPr sz="1800"/>
          </a:p>
          <a:p>
            <a:pPr indent="0" lvl="0" marL="457200" rtl="0" algn="l">
              <a:lnSpc>
                <a:spcPct val="80000"/>
              </a:lnSpc>
              <a:spcBef>
                <a:spcPts val="0"/>
              </a:spcBef>
              <a:spcAft>
                <a:spcPts val="0"/>
              </a:spcAft>
              <a:buNone/>
            </a:pPr>
            <a:r>
              <a:t/>
            </a:r>
            <a:endParaRPr sz="1800"/>
          </a:p>
          <a:p>
            <a:pPr indent="-342900" lvl="0" marL="457200" rtl="0" algn="l">
              <a:lnSpc>
                <a:spcPct val="80000"/>
              </a:lnSpc>
              <a:spcBef>
                <a:spcPts val="0"/>
              </a:spcBef>
              <a:spcAft>
                <a:spcPts val="0"/>
              </a:spcAft>
              <a:buSzPts val="1800"/>
              <a:buAutoNum type="arabicParenR"/>
            </a:pPr>
            <a:r>
              <a:rPr lang="en" sz="1800"/>
              <a:t>Form which stores name,email,phone and a picture.</a:t>
            </a:r>
            <a:endParaRPr sz="1800"/>
          </a:p>
          <a:p>
            <a:pPr indent="0" lvl="0" marL="0" rtl="0" algn="l">
              <a:lnSpc>
                <a:spcPct val="80000"/>
              </a:lnSpc>
              <a:spcBef>
                <a:spcPts val="0"/>
              </a:spcBef>
              <a:spcAft>
                <a:spcPts val="0"/>
              </a:spcAft>
              <a:buNone/>
            </a:pPr>
            <a:r>
              <a:t/>
            </a:r>
            <a:endParaRPr sz="1800"/>
          </a:p>
          <a:p>
            <a:pPr indent="-342900" lvl="0" marL="457200" rtl="0" algn="l">
              <a:lnSpc>
                <a:spcPct val="80000"/>
              </a:lnSpc>
              <a:spcBef>
                <a:spcPts val="0"/>
              </a:spcBef>
              <a:spcAft>
                <a:spcPts val="0"/>
              </a:spcAft>
              <a:buSzPts val="1800"/>
              <a:buAutoNum type="arabicParenR"/>
            </a:pPr>
            <a:r>
              <a:rPr lang="en" sz="1800"/>
              <a:t>Simple and Professional Web Design</a:t>
            </a:r>
            <a:endParaRPr sz="1800"/>
          </a:p>
          <a:p>
            <a:pPr indent="0" lvl="0" marL="0" rtl="0" algn="l">
              <a:lnSpc>
                <a:spcPct val="80000"/>
              </a:lnSpc>
              <a:spcBef>
                <a:spcPts val="0"/>
              </a:spcBef>
              <a:spcAft>
                <a:spcPts val="0"/>
              </a:spcAft>
              <a:buNone/>
            </a:pPr>
            <a:r>
              <a:t/>
            </a:r>
            <a:endParaRPr sz="1800"/>
          </a:p>
          <a:p>
            <a:pPr indent="-342900" lvl="0" marL="457200" rtl="0" algn="l">
              <a:lnSpc>
                <a:spcPct val="80000"/>
              </a:lnSpc>
              <a:spcBef>
                <a:spcPts val="0"/>
              </a:spcBef>
              <a:spcAft>
                <a:spcPts val="0"/>
              </a:spcAft>
              <a:buSzPts val="1800"/>
              <a:buAutoNum type="arabicParenR"/>
            </a:pPr>
            <a:r>
              <a:rPr lang="en" sz="1800"/>
              <a:t>Clean, user friendly navigation.</a:t>
            </a:r>
            <a:endParaRPr sz="1800"/>
          </a:p>
        </p:txBody>
      </p:sp>
      <p:sp>
        <p:nvSpPr>
          <p:cNvPr id="303" name="Google Shape;303;p17"/>
          <p:cNvSpPr txBox="1"/>
          <p:nvPr/>
        </p:nvSpPr>
        <p:spPr>
          <a:xfrm>
            <a:off x="2116500" y="303350"/>
            <a:ext cx="4911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6AA84F"/>
                </a:solidFill>
                <a:latin typeface="Comic Sans MS"/>
                <a:ea typeface="Comic Sans MS"/>
                <a:cs typeface="Comic Sans MS"/>
                <a:sym typeface="Comic Sans MS"/>
              </a:rPr>
              <a:t> Environment</a:t>
            </a:r>
            <a:r>
              <a:rPr b="1" lang="en" sz="3600">
                <a:latin typeface="Comic Sans MS"/>
                <a:ea typeface="Comic Sans MS"/>
                <a:cs typeface="Comic Sans MS"/>
                <a:sym typeface="Comic Sans MS"/>
              </a:rPr>
              <a:t> </a:t>
            </a:r>
            <a:r>
              <a:rPr b="1" lang="en" sz="3600">
                <a:solidFill>
                  <a:schemeClr val="lt1"/>
                </a:solidFill>
                <a:latin typeface="Comic Sans MS"/>
                <a:ea typeface="Comic Sans MS"/>
                <a:cs typeface="Comic Sans MS"/>
                <a:sym typeface="Comic Sans MS"/>
              </a:rPr>
              <a:t>Friend</a:t>
            </a:r>
            <a:endParaRPr b="1" sz="3600">
              <a:solidFill>
                <a:schemeClr val="lt1"/>
              </a:solidFill>
              <a:latin typeface="Comic Sans MS"/>
              <a:ea typeface="Comic Sans MS"/>
              <a:cs typeface="Comic Sans MS"/>
              <a:sym typeface="Comic Sans MS"/>
            </a:endParaRPr>
          </a:p>
        </p:txBody>
      </p:sp>
      <p:pic>
        <p:nvPicPr>
          <p:cNvPr id="304" name="Google Shape;304;p17"/>
          <p:cNvPicPr preferRelativeResize="0"/>
          <p:nvPr/>
        </p:nvPicPr>
        <p:blipFill>
          <a:blip r:embed="rId3">
            <a:alphaModFix/>
          </a:blip>
          <a:stretch>
            <a:fillRect/>
          </a:stretch>
        </p:blipFill>
        <p:spPr>
          <a:xfrm>
            <a:off x="1645775" y="257100"/>
            <a:ext cx="884340" cy="831400"/>
          </a:xfrm>
          <a:prstGeom prst="rect">
            <a:avLst/>
          </a:prstGeom>
          <a:noFill/>
          <a:ln>
            <a:noFill/>
          </a:ln>
          <a:effectLst>
            <a:outerShdw blurRad="57150" rotWithShape="0" algn="bl" dir="5400000" dist="19050">
              <a:srgbClr val="000000">
                <a:alpha val="71000"/>
              </a:srgbClr>
            </a:outerShdw>
            <a:reflection blurRad="0" dir="0" dist="0" endA="0" endPos="30000" fadeDir="5400012" kx="0" rotWithShape="0" algn="bl"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18"/>
          <p:cNvSpPr txBox="1"/>
          <p:nvPr/>
        </p:nvSpPr>
        <p:spPr>
          <a:xfrm>
            <a:off x="876550" y="186175"/>
            <a:ext cx="4271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200">
                <a:solidFill>
                  <a:srgbClr val="9900FF"/>
                </a:solidFill>
                <a:latin typeface="Pacifico"/>
                <a:ea typeface="Pacifico"/>
                <a:cs typeface="Pacifico"/>
                <a:sym typeface="Pacifico"/>
              </a:rPr>
              <a:t>               Waste-O-Boy</a:t>
            </a:r>
            <a:endParaRPr b="1" i="1" sz="2200">
              <a:solidFill>
                <a:srgbClr val="9900FF"/>
              </a:solidFill>
              <a:latin typeface="Pacifico"/>
              <a:ea typeface="Pacifico"/>
              <a:cs typeface="Pacifico"/>
              <a:sym typeface="Pacifico"/>
            </a:endParaRPr>
          </a:p>
          <a:p>
            <a:pPr indent="0" lvl="0" marL="0" rtl="0" algn="l">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rPr lang="en">
                <a:latin typeface="Comic Sans MS"/>
                <a:ea typeface="Comic Sans MS"/>
                <a:cs typeface="Comic Sans MS"/>
                <a:sym typeface="Comic Sans MS"/>
              </a:rPr>
              <a:t>(Chatbot Integration)</a:t>
            </a:r>
            <a:endParaRPr>
              <a:latin typeface="Comic Sans MS"/>
              <a:ea typeface="Comic Sans MS"/>
              <a:cs typeface="Comic Sans MS"/>
              <a:sym typeface="Comic Sans MS"/>
            </a:endParaRPr>
          </a:p>
        </p:txBody>
      </p:sp>
      <p:sp>
        <p:nvSpPr>
          <p:cNvPr id="310" name="Google Shape;310;p18"/>
          <p:cNvSpPr txBox="1"/>
          <p:nvPr/>
        </p:nvSpPr>
        <p:spPr>
          <a:xfrm>
            <a:off x="876550" y="1356200"/>
            <a:ext cx="3948900" cy="3370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300">
                <a:solidFill>
                  <a:schemeClr val="lt1"/>
                </a:solidFill>
                <a:latin typeface="Oswald"/>
                <a:ea typeface="Oswald"/>
                <a:cs typeface="Oswald"/>
                <a:sym typeface="Oswald"/>
              </a:rPr>
              <a:t>Our team </a:t>
            </a:r>
            <a:r>
              <a:rPr lang="en" sz="2300">
                <a:solidFill>
                  <a:schemeClr val="lt1"/>
                </a:solidFill>
                <a:latin typeface="Oswald"/>
                <a:ea typeface="Oswald"/>
                <a:cs typeface="Oswald"/>
                <a:sym typeface="Oswald"/>
              </a:rPr>
              <a:t>noticed</a:t>
            </a:r>
            <a:r>
              <a:rPr lang="en" sz="2300">
                <a:solidFill>
                  <a:schemeClr val="lt1"/>
                </a:solidFill>
                <a:latin typeface="Oswald"/>
                <a:ea typeface="Oswald"/>
                <a:cs typeface="Oswald"/>
                <a:sym typeface="Oswald"/>
              </a:rPr>
              <a:t> a popular trend among MNC’s of integrating a chatbot in their </a:t>
            </a:r>
            <a:r>
              <a:rPr lang="en" sz="2300">
                <a:solidFill>
                  <a:schemeClr val="lt1"/>
                </a:solidFill>
                <a:latin typeface="Oswald"/>
                <a:ea typeface="Oswald"/>
                <a:cs typeface="Oswald"/>
                <a:sym typeface="Oswald"/>
              </a:rPr>
              <a:t>websites</a:t>
            </a:r>
            <a:r>
              <a:rPr lang="en" sz="2300">
                <a:solidFill>
                  <a:schemeClr val="lt1"/>
                </a:solidFill>
                <a:latin typeface="Oswald"/>
                <a:ea typeface="Oswald"/>
                <a:cs typeface="Oswald"/>
                <a:sym typeface="Oswald"/>
              </a:rPr>
              <a:t>. We did </a:t>
            </a:r>
            <a:r>
              <a:rPr lang="en" sz="2300">
                <a:solidFill>
                  <a:schemeClr val="lt1"/>
                </a:solidFill>
                <a:latin typeface="Oswald"/>
                <a:ea typeface="Oswald"/>
                <a:cs typeface="Oswald"/>
                <a:sym typeface="Oswald"/>
              </a:rPr>
              <a:t>something on similar lines and integrated a fully functional chatbot that will not only guide the user through the website but also provide a summary of the information present on the website.</a:t>
            </a:r>
            <a:endParaRPr sz="2300">
              <a:solidFill>
                <a:schemeClr val="lt1"/>
              </a:solidFill>
              <a:latin typeface="Oswald"/>
              <a:ea typeface="Oswald"/>
              <a:cs typeface="Oswald"/>
              <a:sym typeface="Oswald"/>
            </a:endParaRPr>
          </a:p>
        </p:txBody>
      </p:sp>
      <p:pic>
        <p:nvPicPr>
          <p:cNvPr id="311" name="Google Shape;311;p18"/>
          <p:cNvPicPr preferRelativeResize="0"/>
          <p:nvPr/>
        </p:nvPicPr>
        <p:blipFill>
          <a:blip r:embed="rId4">
            <a:alphaModFix/>
          </a:blip>
          <a:stretch>
            <a:fillRect/>
          </a:stretch>
        </p:blipFill>
        <p:spPr>
          <a:xfrm>
            <a:off x="5633988" y="38100"/>
            <a:ext cx="3419475" cy="506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19"/>
          <p:cNvPicPr preferRelativeResize="0"/>
          <p:nvPr/>
        </p:nvPicPr>
        <p:blipFill>
          <a:blip r:embed="rId3">
            <a:alphaModFix/>
          </a:blip>
          <a:stretch>
            <a:fillRect/>
          </a:stretch>
        </p:blipFill>
        <p:spPr>
          <a:xfrm>
            <a:off x="305986" y="152400"/>
            <a:ext cx="2706648" cy="4838701"/>
          </a:xfrm>
          <a:prstGeom prst="rect">
            <a:avLst/>
          </a:prstGeom>
          <a:noFill/>
          <a:ln>
            <a:noFill/>
          </a:ln>
        </p:spPr>
      </p:pic>
      <p:pic>
        <p:nvPicPr>
          <p:cNvPr id="317" name="Google Shape;317;p19"/>
          <p:cNvPicPr preferRelativeResize="0"/>
          <p:nvPr/>
        </p:nvPicPr>
        <p:blipFill>
          <a:blip r:embed="rId4">
            <a:alphaModFix/>
          </a:blip>
          <a:stretch>
            <a:fillRect/>
          </a:stretch>
        </p:blipFill>
        <p:spPr>
          <a:xfrm>
            <a:off x="3222014" y="152400"/>
            <a:ext cx="2699965" cy="4838700"/>
          </a:xfrm>
          <a:prstGeom prst="rect">
            <a:avLst/>
          </a:prstGeom>
          <a:noFill/>
          <a:ln>
            <a:noFill/>
          </a:ln>
        </p:spPr>
      </p:pic>
      <p:pic>
        <p:nvPicPr>
          <p:cNvPr id="318" name="Google Shape;318;p19"/>
          <p:cNvPicPr preferRelativeResize="0"/>
          <p:nvPr/>
        </p:nvPicPr>
        <p:blipFill>
          <a:blip r:embed="rId5">
            <a:alphaModFix/>
          </a:blip>
          <a:stretch>
            <a:fillRect/>
          </a:stretch>
        </p:blipFill>
        <p:spPr>
          <a:xfrm>
            <a:off x="6074379" y="152400"/>
            <a:ext cx="2689860"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20"/>
          <p:cNvPicPr preferRelativeResize="0"/>
          <p:nvPr/>
        </p:nvPicPr>
        <p:blipFill>
          <a:blip r:embed="rId3">
            <a:alphaModFix/>
          </a:blip>
          <a:stretch>
            <a:fillRect/>
          </a:stretch>
        </p:blipFill>
        <p:spPr>
          <a:xfrm>
            <a:off x="1837425" y="103025"/>
            <a:ext cx="2697480" cy="4838700"/>
          </a:xfrm>
          <a:prstGeom prst="rect">
            <a:avLst/>
          </a:prstGeom>
          <a:noFill/>
          <a:ln>
            <a:noFill/>
          </a:ln>
        </p:spPr>
      </p:pic>
      <p:pic>
        <p:nvPicPr>
          <p:cNvPr id="324" name="Google Shape;324;p20"/>
          <p:cNvPicPr preferRelativeResize="0"/>
          <p:nvPr/>
        </p:nvPicPr>
        <p:blipFill>
          <a:blip r:embed="rId4">
            <a:alphaModFix/>
          </a:blip>
          <a:stretch>
            <a:fillRect/>
          </a:stretch>
        </p:blipFill>
        <p:spPr>
          <a:xfrm>
            <a:off x="4775605" y="103025"/>
            <a:ext cx="2710883"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21"/>
          <p:cNvSpPr txBox="1"/>
          <p:nvPr/>
        </p:nvSpPr>
        <p:spPr>
          <a:xfrm>
            <a:off x="2404650" y="290375"/>
            <a:ext cx="4647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200">
                <a:solidFill>
                  <a:srgbClr val="9900FF"/>
                </a:solidFill>
                <a:latin typeface="Pacifico"/>
                <a:ea typeface="Pacifico"/>
                <a:cs typeface="Pacifico"/>
                <a:sym typeface="Pacifico"/>
              </a:rPr>
              <a:t>Page Layout</a:t>
            </a:r>
            <a:endParaRPr b="1" i="1" sz="2200">
              <a:solidFill>
                <a:srgbClr val="9900FF"/>
              </a:solidFill>
              <a:latin typeface="Pacifico"/>
              <a:ea typeface="Pacifico"/>
              <a:cs typeface="Pacifico"/>
              <a:sym typeface="Pacifico"/>
            </a:endParaRPr>
          </a:p>
        </p:txBody>
      </p:sp>
      <p:pic>
        <p:nvPicPr>
          <p:cNvPr id="330" name="Google Shape;330;p21"/>
          <p:cNvPicPr preferRelativeResize="0"/>
          <p:nvPr/>
        </p:nvPicPr>
        <p:blipFill>
          <a:blip r:embed="rId4">
            <a:alphaModFix/>
          </a:blip>
          <a:stretch>
            <a:fillRect/>
          </a:stretch>
        </p:blipFill>
        <p:spPr>
          <a:xfrm>
            <a:off x="1099763" y="934850"/>
            <a:ext cx="7110365" cy="3994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